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3"/>
    <p:sldId id="257" r:id="rId4"/>
    <p:sldId id="266" r:id="rId6"/>
    <p:sldId id="258" r:id="rId7"/>
    <p:sldId id="285" r:id="rId8"/>
    <p:sldId id="289" r:id="rId9"/>
    <p:sldId id="290" r:id="rId10"/>
    <p:sldId id="272" r:id="rId11"/>
    <p:sldId id="291" r:id="rId12"/>
    <p:sldId id="260" r:id="rId13"/>
    <p:sldId id="28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01" autoAdjust="0"/>
    <p:restoredTop sz="94619" autoAdjust="0"/>
  </p:normalViewPr>
  <p:slideViewPr>
    <p:cSldViewPr snapToGrid="0">
      <p:cViewPr>
        <p:scale>
          <a:sx n="76" d="100"/>
          <a:sy n="76" d="100"/>
        </p:scale>
        <p:origin x="1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3CCD0D-0EA3-41E5-88F1-EA394CF3BDE8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F4CD74-BAF0-4EAE-86C4-7768A65111F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/>
          <p:nvPr>
            <p:ph type="sldImg" idx="2"/>
          </p:nvPr>
        </p:nvSpPr>
        <p:spPr/>
      </p:sp>
      <p:sp>
        <p:nvSpPr>
          <p:cNvPr id="3" name="Text Placeholder 2"/>
          <p:cNvSpPr/>
          <p:nvPr>
            <p:ph type="body" idx="3"/>
          </p:nvPr>
        </p:nvSpPr>
        <p:spPr/>
        <p:txBody>
          <a:bodyPr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/>
          <p:nvPr>
            <p:ph type="sldImg" idx="2"/>
          </p:nvPr>
        </p:nvSpPr>
        <p:spPr/>
      </p:sp>
      <p:sp>
        <p:nvSpPr>
          <p:cNvPr id="3" name="Text Placeholder 2"/>
          <p:cNvSpPr/>
          <p:nvPr>
            <p:ph type="body" idx="3"/>
          </p:nvPr>
        </p:nvSpPr>
        <p:spPr/>
        <p:txBody>
          <a:bodyPr/>
          <a:p>
            <a:r>
              <a:rPr lang="en-US">
                <a:latin typeface="Times New Roman" panose="02020603050405020304" charset="0"/>
                <a:cs typeface="Times New Roman" panose="02020603050405020304" charset="0"/>
                <a:sym typeface="+mn-ea"/>
              </a:rPr>
              <a:t>Les facteurs de risque cardiovasculaire les plus représentés chez la femme étaient par ordre de fréquence, la sédentarité (93,9%), l’hypertension artérielle (69,7%), l’obésité (24,2%), la dyslipidémie (21,2%) et le diabète (9,1%). </a:t>
            </a:r>
            <a:endParaRPr lang="en-US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Times New Roman" panose="02020603050405020304" charset="0"/>
                <a:cs typeface="Times New Roman" panose="02020603050405020304" charset="0"/>
                <a:sym typeface="+mn-ea"/>
              </a:rPr>
              <a:t>La douleur était révélatrice du syndrome coronarien aigu chez toutes les patientes ; de siège épigastrique et fréquemment associée à l’asthénie, à la dyspnée et aux palpitations. Le rythme était sinusal régulier chez toutes les femmes. </a:t>
            </a:r>
            <a:endParaRPr lang="en-US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4CD74-BAF0-4EAE-86C4-7768A65111F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D’où l’intérêt d’améliorer les capacités diagnostiques et par la suite thérapeutiques, pour y faire face.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4CD74-BAF0-4EAE-86C4-7768A65111F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50"/>
            <a:ext cx="12206817" cy="68675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63751" y="1701800"/>
            <a:ext cx="9211733" cy="10826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63751" y="2927350"/>
            <a:ext cx="9218083" cy="1752600"/>
          </a:xfrm>
        </p:spPr>
        <p:txBody>
          <a:bodyPr/>
          <a:lstStyle>
            <a:lvl1pPr marL="0" indent="0" algn="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57CEAED6-E345-421B-B6E1-3C65FB4C5F76}" type="datetime1">
              <a:rPr lang="en-US" smtClean="0"/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C19C60AD-7BB2-41F0-ADFD-BEFA6CFA3627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FB9D415-2C7B-495B-B5CF-0B19775B7A28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9C60AD-7BB2-41F0-ADFD-BEFA6CFA3627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6480CC9-35FB-4BCA-A9ED-F1083E4DCC07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9C60AD-7BB2-41F0-ADFD-BEFA6CFA3627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4D79DF1-07BE-469A-BCA3-C743B488C436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9C60AD-7BB2-41F0-ADFD-BEFA6CFA3627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5523885-AD8C-41D2-BFEA-374ED84AAA03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9C60AD-7BB2-41F0-ADFD-BEFA6CFA3627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CF94CBA7-F690-4A6C-A4A0-AB3D91B961E7}" type="datetime1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9C60AD-7BB2-41F0-ADFD-BEFA6CFA3627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B664A61-4EA3-458B-8A35-FB6943D36287}" type="datetime1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9C60AD-7BB2-41F0-ADFD-BEFA6CFA3627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5396101-BEE7-485F-8646-BD5823C4ABC7}" type="datetime1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9C60AD-7BB2-41F0-ADFD-BEFA6CFA3627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B39230E-F20A-4430-8DE9-D9209526BAF2}" type="datetime1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9C60AD-7BB2-41F0-ADFD-BEFA6CFA3627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0A2DE79-C120-4627-8E58-D9DF540149A1}" type="datetime1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9C60AD-7BB2-41F0-ADFD-BEFA6CFA3627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9162482-11F1-4585-A9C6-61995370FF0A}" type="datetime1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9C60AD-7BB2-41F0-ADFD-BEFA6CFA3627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8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F7D7024E-02E6-46EB-89EF-E19679AC6163}" type="datetime1">
              <a:rPr lang="en-US" smtClean="0"/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C19C60AD-7BB2-41F0-ADFD-BEFA6CFA3627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rtl="0" fontAlgn="base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18005" y="1473586"/>
            <a:ext cx="9144000" cy="2387600"/>
          </a:xfrm>
        </p:spPr>
        <p:txBody>
          <a:bodyPr>
            <a:normAutofit/>
          </a:bodyPr>
          <a:lstStyle/>
          <a:p>
            <a:pPr algn="ctr"/>
            <a:r>
              <a:rPr lang="fr-FR" altLang="en-US" b="1" dirty="0" smtClean="0">
                <a:latin typeface="Times New Roman" panose="02020603050405020304" charset="0"/>
                <a:cs typeface="Times New Roman" panose="02020603050405020304" charset="0"/>
              </a:rPr>
              <a:t>SYNDROME CORONARIEN AIGU DE LA FEMME DANS LE SERVICE DE CARDIOLOGIE DU CHU YALGADO OUEDRAOGO</a:t>
            </a:r>
            <a:endParaRPr lang="en-US" b="1" dirty="0" smtClean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2550" y="5274129"/>
            <a:ext cx="9144000" cy="1167493"/>
          </a:xfrm>
        </p:spPr>
        <p:txBody>
          <a:bodyPr/>
          <a:lstStyle/>
          <a:p>
            <a:pPr algn="just"/>
            <a:r>
              <a:rPr lang="en-US" sz="18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TALL/THIAM A</a:t>
            </a:r>
            <a:r>
              <a:rPr lang="en-US" sz="1800" baseline="300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1,2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, KUELANG KENGNI XG</a:t>
            </a:r>
            <a:r>
              <a:rPr lang="en-US" sz="1800" baseline="300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1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, BADO BAR</a:t>
            </a:r>
            <a:r>
              <a:rPr lang="en-US" sz="1800" baseline="300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1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, SAMADOULOUGOU AK</a:t>
            </a:r>
            <a:r>
              <a:rPr lang="en-US" sz="1800" baseline="300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2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, ZABSONRE P</a:t>
            </a:r>
            <a:r>
              <a:rPr lang="en-US" sz="1800" baseline="300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1,2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sz="1800" dirty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19C60AD-7BB2-41F0-ADFD-BEFA6CFA3627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Times New Roman" panose="02020603050405020304" charset="0"/>
                <a:cs typeface="Times New Roman" panose="02020603050405020304" charset="0"/>
              </a:rPr>
              <a:t>CONCLUSION</a:t>
            </a:r>
            <a:endParaRPr lang="en-US" b="1" u="sng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fr-FR" altLang="en-US" dirty="0" smtClean="0">
                <a:latin typeface="Times New Roman" panose="02020603050405020304" charset="0"/>
                <a:cs typeface="Times New Roman" panose="02020603050405020304" charset="0"/>
              </a:rPr>
              <a:t>L</a:t>
            </a:r>
            <a:r>
              <a:rPr lang="en-US" dirty="0" smtClean="0">
                <a:latin typeface="Times New Roman" panose="02020603050405020304" charset="0"/>
                <a:cs typeface="Times New Roman" panose="02020603050405020304" charset="0"/>
              </a:rPr>
              <a:t>es syndromes coronariens aigus connaissent une incidence </a:t>
            </a:r>
            <a:endParaRPr lang="en-US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charset="0"/>
                <a:cs typeface="Times New Roman" panose="02020603050405020304" charset="0"/>
              </a:rPr>
              <a:t>croissante chez la femme. </a:t>
            </a:r>
            <a:endParaRPr lang="en-US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dirty="0" smtClean="0">
                <a:latin typeface="Times New Roman" panose="02020603050405020304" charset="0"/>
                <a:cs typeface="Times New Roman" panose="02020603050405020304" charset="0"/>
              </a:rPr>
              <a:t>La symptomatologie souvent atypique et les délais de prise en charge longs ont pour conséquence une mortalité plus élevée. </a:t>
            </a:r>
            <a:endParaRPr lang="en-US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dirty="0" smtClean="0">
                <a:latin typeface="Times New Roman" panose="02020603050405020304" charset="0"/>
                <a:cs typeface="Times New Roman" panose="02020603050405020304" charset="0"/>
              </a:rPr>
              <a:t>Le meilleur traitement demeure la prévention. </a:t>
            </a:r>
            <a:endParaRPr lang="en-US" dirty="0" smtClean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C60AD-7BB2-41F0-ADFD-BEFA6CFA3627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 algn="ctr">
              <a:buNone/>
            </a:pPr>
            <a:endParaRPr lang="en-US" altLang="en-US" sz="6600" b="1"/>
          </a:p>
          <a:p>
            <a:pPr marL="0" indent="0" algn="ctr">
              <a:buNone/>
            </a:pPr>
            <a:endParaRPr lang="en-US" altLang="en-US" sz="6600" b="1"/>
          </a:p>
          <a:p>
            <a:pPr marL="0" indent="0" algn="ctr">
              <a:buNone/>
            </a:pPr>
            <a:r>
              <a:rPr lang="en-US" altLang="en-US" sz="6600" b="1">
                <a:latin typeface="Times New Roman" panose="02020603050405020304" charset="0"/>
                <a:cs typeface="Times New Roman" panose="02020603050405020304" charset="0"/>
              </a:rPr>
              <a:t>MERCI</a:t>
            </a:r>
            <a:endParaRPr lang="en-US" altLang="en-US" sz="66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9C60AD-7BB2-41F0-ADFD-BEFA6CFA3627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Times New Roman" panose="02020603050405020304" charset="0"/>
                <a:cs typeface="Times New Roman" panose="02020603050405020304" charset="0"/>
              </a:rPr>
              <a:t>INTRODUCTION</a:t>
            </a:r>
            <a:endParaRPr lang="en-US" b="1" u="sng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5" y="960120"/>
            <a:ext cx="11728450" cy="5680710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en-GB" altLang="en-US" sz="2900">
                <a:latin typeface="Times New Roman" panose="02020603050405020304" charset="0"/>
                <a:cs typeface="Times New Roman" panose="02020603050405020304" charset="0"/>
                <a:sym typeface="+mn-ea"/>
              </a:rPr>
              <a:t>Les maladies coronaires représentent une cause majeure de décès et d’invalidité</a:t>
            </a:r>
            <a:r>
              <a:rPr lang="fr-FR" altLang="en-GB" sz="2900">
                <a:latin typeface="Times New Roman" panose="02020603050405020304" charset="0"/>
                <a:cs typeface="Times New Roman" panose="02020603050405020304" charset="0"/>
                <a:sym typeface="+mn-ea"/>
              </a:rPr>
              <a:t>.</a:t>
            </a:r>
            <a:endParaRPr lang="fr-FR" altLang="en-GB" sz="290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just">
              <a:lnSpc>
                <a:spcPct val="120000"/>
              </a:lnSpc>
            </a:pPr>
            <a:r>
              <a:rPr lang="en-GB" altLang="en-US" sz="2900">
                <a:latin typeface="Times New Roman" panose="02020603050405020304" charset="0"/>
                <a:cs typeface="Times New Roman" panose="02020603050405020304" charset="0"/>
                <a:sym typeface="+mn-ea"/>
              </a:rPr>
              <a:t>le syndrome coron</a:t>
            </a:r>
            <a:r>
              <a:rPr lang="fr-FR" altLang="en-GB" sz="2900">
                <a:latin typeface="Times New Roman" panose="02020603050405020304" charset="0"/>
                <a:cs typeface="Times New Roman" panose="02020603050405020304" charset="0"/>
                <a:sym typeface="+mn-ea"/>
              </a:rPr>
              <a:t>aire</a:t>
            </a:r>
            <a:r>
              <a:rPr lang="en-GB" altLang="en-US" sz="29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aigu</a:t>
            </a:r>
            <a:r>
              <a:rPr lang="fr-FR" altLang="en-GB" sz="29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(SCA)</a:t>
            </a:r>
            <a:r>
              <a:rPr lang="en-GB" altLang="en-US" sz="2900"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fr-FR" altLang="en-GB" sz="29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GB" altLang="en-US" sz="2900">
                <a:latin typeface="Times New Roman" panose="02020603050405020304" charset="0"/>
                <a:cs typeface="Times New Roman" panose="02020603050405020304" charset="0"/>
                <a:sym typeface="+mn-ea"/>
              </a:rPr>
              <a:t>constitue le mode d’expression le plus grave de la maladie coronaire,</a:t>
            </a:r>
            <a:endParaRPr lang="en-GB" altLang="en-US" sz="290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just">
              <a:lnSpc>
                <a:spcPct val="120000"/>
              </a:lnSpc>
            </a:pPr>
            <a:r>
              <a:rPr lang="en-GB" altLang="en-US" sz="2900">
                <a:latin typeface="Times New Roman" panose="02020603050405020304" charset="0"/>
                <a:cs typeface="Times New Roman" panose="02020603050405020304" charset="0"/>
                <a:sym typeface="+mn-ea"/>
              </a:rPr>
              <a:t>En Afrique subsaharienne, les </a:t>
            </a:r>
            <a:r>
              <a:rPr lang="fr-FR" altLang="en-GB" sz="2900">
                <a:latin typeface="Times New Roman" panose="02020603050405020304" charset="0"/>
                <a:cs typeface="Times New Roman" panose="02020603050405020304" charset="0"/>
                <a:sym typeface="+mn-ea"/>
              </a:rPr>
              <a:t>SCA</a:t>
            </a:r>
            <a:r>
              <a:rPr lang="en-GB" altLang="en-US" sz="2900">
                <a:latin typeface="Times New Roman" panose="02020603050405020304" charset="0"/>
                <a:cs typeface="Times New Roman" panose="02020603050405020304" charset="0"/>
                <a:sym typeface="+mn-ea"/>
              </a:rPr>
              <a:t>, , connaissent une émergence, à la faveur d’une transition épidémiologique due notamment aux modifications du style de vie des populations</a:t>
            </a:r>
            <a:r>
              <a:rPr lang="fr-FR" altLang="en-GB" sz="2900">
                <a:latin typeface="Times New Roman" panose="02020603050405020304" charset="0"/>
                <a:cs typeface="Times New Roman" panose="02020603050405020304" charset="0"/>
                <a:sym typeface="+mn-ea"/>
              </a:rPr>
              <a:t>.</a:t>
            </a:r>
            <a:endParaRPr lang="fr-FR" altLang="en-GB" sz="290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just">
              <a:lnSpc>
                <a:spcPct val="120000"/>
              </a:lnSpc>
            </a:pPr>
            <a:r>
              <a:rPr lang="en-US" sz="2900" dirty="0">
                <a:latin typeface="Times New Roman" panose="02020603050405020304" charset="0"/>
                <a:cs typeface="Times New Roman" panose="02020603050405020304" charset="0"/>
              </a:rPr>
              <a:t>La maladie coronaire de la femme constitue un problème de santé publique sous-estimé</a:t>
            </a:r>
            <a:r>
              <a:rPr lang="fr-FR" altLang="en-US" sz="2900" dirty="0">
                <a:latin typeface="Times New Roman" panose="02020603050405020304" charset="0"/>
                <a:cs typeface="Times New Roman" panose="02020603050405020304" charset="0"/>
              </a:rPr>
              <a:t> chez qui le SCA peut parfois se revelé sous des formes trompeuses</a:t>
            </a:r>
            <a:r>
              <a:rPr lang="en-US" sz="2900" dirty="0"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sz="29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C60AD-7BB2-41F0-ADFD-BEFA6CFA3627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charset="0"/>
                <a:cs typeface="Times New Roman" panose="02020603050405020304" charset="0"/>
              </a:rPr>
              <a:t>D</a:t>
            </a:r>
            <a:r>
              <a:rPr lang="fr-FR" altLang="en-US" dirty="0" smtClean="0">
                <a:latin typeface="Times New Roman" panose="02020603050405020304" charset="0"/>
                <a:cs typeface="Times New Roman" panose="02020603050405020304" charset="0"/>
              </a:rPr>
              <a:t>écrire</a:t>
            </a:r>
            <a:r>
              <a:rPr lang="en-US" dirty="0" smtClean="0">
                <a:latin typeface="Times New Roman" panose="02020603050405020304" charset="0"/>
                <a:cs typeface="Times New Roman" panose="02020603050405020304" charset="0"/>
              </a:rPr>
              <a:t> les particularités épidémiologiques, cliniques, paracliniques, thérapeutiques et évolutifs du syndrome coronarien aigu de la femme en hospitalisation de cardiologie au Centre Hospitalier Universitaire Yalgado Ouédraogo.  </a:t>
            </a:r>
            <a:endParaRPr lang="en-US" dirty="0" smtClean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C60AD-7BB2-41F0-ADFD-BEFA6CFA3627}" type="slidenum">
              <a:rPr lang="en-US" smtClean="0"/>
            </a:fld>
            <a:endParaRPr lang="en-US"/>
          </a:p>
        </p:txBody>
      </p:sp>
      <p:sp>
        <p:nvSpPr>
          <p:cNvPr id="6" name="Text Box 5"/>
          <p:cNvSpPr txBox="1"/>
          <p:nvPr/>
        </p:nvSpPr>
        <p:spPr>
          <a:xfrm>
            <a:off x="6809740" y="106045"/>
            <a:ext cx="477266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r"/>
            <a:r>
              <a:rPr lang="en-US" sz="3600" b="1" u="sng" dirty="0" smtClean="0">
                <a:solidFill>
                  <a:schemeClr val="bg1"/>
                </a:solidFill>
                <a:sym typeface="+mn-ea"/>
              </a:rPr>
              <a:t>OBJECTIFS</a:t>
            </a:r>
            <a:endParaRPr lang="en-US" sz="3600" b="1" u="sng" dirty="0" smtClean="0">
              <a:solidFill>
                <a:schemeClr val="bg1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135" y="1015365"/>
            <a:ext cx="11047730" cy="5330825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fr-FR" altLang="en-US" sz="3000" dirty="0" smtClean="0">
                <a:latin typeface="Times New Roman" panose="02020603050405020304" charset="0"/>
                <a:cs typeface="Times New Roman" panose="02020603050405020304" charset="0"/>
              </a:rPr>
              <a:t>E</a:t>
            </a:r>
            <a:r>
              <a:rPr lang="en-US" sz="3000" dirty="0" smtClean="0">
                <a:latin typeface="Times New Roman" panose="02020603050405020304" charset="0"/>
                <a:cs typeface="Times New Roman" panose="02020603050405020304" charset="0"/>
              </a:rPr>
              <a:t>tude de cohortes, prospective à visée descriptive et analytique avec un groupe témoin comparatif sur une période de 20 mois (1er septembre 2017 au 30 avril 2019). </a:t>
            </a:r>
            <a:endParaRPr lang="en-US" sz="3000" dirty="0" smtClean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C60AD-7BB2-41F0-ADFD-BEFA6CFA3627}" type="slidenum">
              <a:rPr lang="en-US" smtClean="0"/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200" y="45086"/>
            <a:ext cx="10515600" cy="906722"/>
          </a:xfrm>
        </p:spPr>
        <p:txBody>
          <a:bodyPr/>
          <a:lstStyle/>
          <a:p>
            <a:r>
              <a:rPr lang="en-US" b="1" u="sng" dirty="0" smtClean="0">
                <a:latin typeface="Times New Roman" panose="02020603050405020304" charset="0"/>
                <a:cs typeface="Times New Roman" panose="02020603050405020304" charset="0"/>
              </a:rPr>
              <a:t>MATERIEL ET METHODE</a:t>
            </a:r>
            <a:endParaRPr lang="en-US" b="1" u="sng" dirty="0" smtClean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br>
              <a:rPr lang="en-US" b="1" u="sng" dirty="0" smtClean="0">
                <a:sym typeface="+mn-ea"/>
              </a:rPr>
            </a:br>
            <a:r>
              <a:rPr lang="en-US" b="1" u="sng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RESULTATS  </a:t>
            </a:r>
            <a:r>
              <a:rPr lang="en-US" altLang="en-US" b="1" u="sng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ET COMMENTAIRES</a:t>
            </a:r>
            <a:br>
              <a:rPr lang="en-US" dirty="0">
                <a:latin typeface="Times New Roman" panose="02020603050405020304" charset="0"/>
                <a:cs typeface="Times New Roman" panose="02020603050405020304" charset="0"/>
              </a:rPr>
            </a:br>
            <a:endParaRPr 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fr-FR" altLang="en-US">
                <a:latin typeface="Times New Roman" panose="02020603050405020304" charset="0"/>
                <a:cs typeface="Times New Roman" panose="02020603050405020304" charset="0"/>
              </a:rPr>
              <a:t>N</a:t>
            </a:r>
            <a:r>
              <a:rPr lang="en-US">
                <a:latin typeface="Times New Roman" panose="02020603050405020304" charset="0"/>
                <a:cs typeface="Times New Roman" panose="02020603050405020304" charset="0"/>
              </a:rPr>
              <a:t>ous avons collecté au total 83 cas de syndrome coronarien aigu. </a:t>
            </a:r>
            <a:endParaRPr lang="en-US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fr-FR" altLang="en-US">
                <a:latin typeface="Times New Roman" panose="02020603050405020304" charset="0"/>
                <a:cs typeface="Times New Roman" panose="02020603050405020304" charset="0"/>
              </a:rPr>
              <a:t>M</a:t>
            </a:r>
            <a:r>
              <a:rPr lang="en-US">
                <a:latin typeface="Times New Roman" panose="02020603050405020304" charset="0"/>
                <a:cs typeface="Times New Roman" panose="02020603050405020304" charset="0"/>
              </a:rPr>
              <a:t>oins fréquent chez la femme que chez l’homme mais reste élevée (6,2% contre 9,04%). </a:t>
            </a:r>
            <a:endParaRPr lang="en-US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>
                <a:latin typeface="Times New Roman" panose="02020603050405020304" charset="0"/>
                <a:cs typeface="Times New Roman" panose="02020603050405020304" charset="0"/>
              </a:rPr>
              <a:t>Le SCA ST- était plus fréquent chez la femme (39,4% contre 28%). </a:t>
            </a:r>
            <a:endParaRPr lang="en-US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>
                <a:latin typeface="Times New Roman" panose="02020603050405020304" charset="0"/>
                <a:cs typeface="Times New Roman" panose="02020603050405020304" charset="0"/>
              </a:rPr>
              <a:t>L’âge moyen de survenu était plus élevé chez la femme (60,2 ±15,3 ans contre 56,4 ±15,4 ans). </a:t>
            </a:r>
            <a:endParaRPr lang="en-US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endParaRPr 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9C60AD-7BB2-41F0-ADFD-BEFA6CFA3627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11091545" cy="5146675"/>
          </a:xfrm>
        </p:spPr>
        <p:txBody>
          <a:bodyPr/>
          <a:p>
            <a:r>
              <a:rPr lang="en-US">
                <a:latin typeface="Times New Roman" panose="02020603050405020304" charset="0"/>
                <a:cs typeface="Times New Roman" panose="02020603050405020304" charset="0"/>
                <a:sym typeface="+mn-ea"/>
              </a:rPr>
              <a:t>Les femmes avaient un délai d’admission plus long (52,9 ±47,3h contre 27,5 ±26,2h).</a:t>
            </a:r>
            <a:endParaRPr lang="en-US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9C60AD-7BB2-41F0-ADFD-BEFA6CFA3627}" type="slidenum">
              <a:rPr lang="en-US" smtClean="0"/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p>
            <a:br>
              <a:rPr lang="en-US" b="1" u="sng" dirty="0" smtClean="0">
                <a:sym typeface="+mn-ea"/>
              </a:rPr>
            </a:br>
            <a:r>
              <a:rPr lang="en-US" b="1" u="sng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RESULTATS  </a:t>
            </a:r>
            <a:r>
              <a:rPr lang="en-US" altLang="en-US" b="1" u="sng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ET COMMENTAIRES</a:t>
            </a:r>
            <a:br>
              <a:rPr lang="en-US" dirty="0">
                <a:latin typeface="Times New Roman" panose="02020603050405020304" charset="0"/>
                <a:cs typeface="Times New Roman" panose="02020603050405020304" charset="0"/>
              </a:rPr>
            </a:br>
            <a:endParaRPr 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9C60AD-7BB2-41F0-ADFD-BEFA6CFA3627}" type="slidenum">
              <a:rPr lang="en-US" smtClean="0"/>
            </a:fld>
            <a:endParaRPr lang="en-US"/>
          </a:p>
        </p:txBody>
      </p:sp>
      <p:pic>
        <p:nvPicPr>
          <p:cNvPr id="5" name="Content Placeholder 4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971040" y="1553210"/>
            <a:ext cx="8082915" cy="5326380"/>
          </a:xfrm>
          <a:prstGeom prst="rect">
            <a:avLst/>
          </a:prstGeom>
        </p:spPr>
      </p:pic>
      <p:sp>
        <p:nvSpPr>
          <p:cNvPr id="7" name="Text Box 6"/>
          <p:cNvSpPr txBox="1"/>
          <p:nvPr/>
        </p:nvSpPr>
        <p:spPr>
          <a:xfrm>
            <a:off x="1876425" y="981075"/>
            <a:ext cx="10287000" cy="4756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fr-FR" altLang="en-GB" sz="2500"/>
              <a:t> </a:t>
            </a:r>
            <a:r>
              <a:rPr lang="fr-FR" altLang="en-GB" sz="2500" b="1" u="sng"/>
              <a:t>Tableau 01</a:t>
            </a:r>
            <a:r>
              <a:rPr lang="fr-FR" altLang="en-GB" sz="2500"/>
              <a:t>: </a:t>
            </a:r>
            <a:r>
              <a:rPr lang="en-GB" altLang="en-US" sz="2500"/>
              <a:t>Facteurs de risque en fonction du sexe</a:t>
            </a:r>
            <a:endParaRPr lang="en-GB" altLang="en-US" sz="250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p>
            <a:br>
              <a:rPr lang="en-US" b="1" u="sng" dirty="0" smtClean="0">
                <a:sym typeface="+mn-ea"/>
              </a:rPr>
            </a:br>
            <a:r>
              <a:rPr lang="en-US" b="1" u="sng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RESULTATS  </a:t>
            </a:r>
            <a:r>
              <a:rPr lang="en-US" altLang="en-US" b="1" u="sng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ET COMMENTAIRES</a:t>
            </a:r>
            <a:br>
              <a:rPr lang="en-US" dirty="0">
                <a:latin typeface="Times New Roman" panose="02020603050405020304" charset="0"/>
                <a:cs typeface="Times New Roman" panose="02020603050405020304" charset="0"/>
              </a:rPr>
            </a:br>
            <a:endParaRPr 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RESULTATS  </a:t>
            </a:r>
            <a:r>
              <a:rPr lang="en-US" altLang="en-US" b="1" u="sng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ET COMMENTAIRES</a:t>
            </a:r>
            <a:endParaRPr lang="en-US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C60AD-7BB2-41F0-ADFD-BEFA6CFA3627}" type="slidenum">
              <a:rPr lang="en-US" smtClean="0"/>
            </a:fld>
            <a:endParaRPr lang="en-US"/>
          </a:p>
        </p:txBody>
      </p:sp>
      <p:pic>
        <p:nvPicPr>
          <p:cNvPr id="3" name="Content Placeholder 2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609600" y="1603375"/>
            <a:ext cx="9505950" cy="5366385"/>
          </a:xfrm>
          <a:prstGeom prst="rect">
            <a:avLst/>
          </a:prstGeom>
        </p:spPr>
      </p:pic>
      <p:sp>
        <p:nvSpPr>
          <p:cNvPr id="6" name="Text Box 5"/>
          <p:cNvSpPr txBox="1"/>
          <p:nvPr/>
        </p:nvSpPr>
        <p:spPr>
          <a:xfrm>
            <a:off x="193040" y="856615"/>
            <a:ext cx="1180592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fr-FR" altLang="en-GB" sz="2400" b="1" u="sng"/>
              <a:t>Tableau 02</a:t>
            </a:r>
            <a:r>
              <a:rPr lang="fr-FR" altLang="en-GB" sz="2400"/>
              <a:t>: </a:t>
            </a:r>
            <a:r>
              <a:rPr lang="en-GB" altLang="en-US" sz="2400"/>
              <a:t>Distribution des signes fonctionnels associés à la douleur en fonction du sexe</a:t>
            </a:r>
            <a:endParaRPr lang="en-GB" altLang="en-US"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>
                <a:latin typeface="Times New Roman" panose="02020603050405020304" charset="0"/>
                <a:cs typeface="Times New Roman" panose="02020603050405020304" charset="0"/>
                <a:sym typeface="+mn-ea"/>
              </a:rPr>
              <a:t>Le séjour hospitalier était moins long chez les femmes (9,6 ±5,9 jours contre 14,1 ±13,6 jours) avec cependant une mortalité plus élevée (24,2% contre 2%). </a:t>
            </a:r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9C60AD-7BB2-41F0-ADFD-BEFA6CFA3627}" type="slidenum">
              <a:rPr lang="en-US" smtClean="0"/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406787" y="58123"/>
            <a:ext cx="10582013" cy="675620"/>
          </a:xfrm>
        </p:spPr>
        <p:txBody>
          <a:bodyPr>
            <a:normAutofit/>
          </a:bodyPr>
          <a:p>
            <a:r>
              <a:rPr lang="en-US" b="1" u="sng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RESULTATS  </a:t>
            </a:r>
            <a:r>
              <a:rPr lang="en-US" altLang="en-US" b="1" u="sng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ET COMMENTAIRES</a:t>
            </a:r>
            <a:endParaRPr lang="en-US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mmunications and Dialogues">
  <a:themeElements>
    <a:clrScheme name="Communications and Dialogu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Communications and Dialogu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Communications and Dialogu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2218</Words>
  <Application>WPS Presentation</Application>
  <PresentationFormat>Widescreen</PresentationFormat>
  <Paragraphs>76</Paragraphs>
  <Slides>11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1" baseType="lpstr">
      <vt:lpstr>Arial</vt:lpstr>
      <vt:lpstr>SimSun</vt:lpstr>
      <vt:lpstr>Wingdings</vt:lpstr>
      <vt:lpstr>Times New Roman</vt:lpstr>
      <vt:lpstr>Microsoft YaHei</vt:lpstr>
      <vt:lpstr/>
      <vt:lpstr>Arial Unicode MS</vt:lpstr>
      <vt:lpstr>Calibri</vt:lpstr>
      <vt:lpstr>Segoe Print</vt:lpstr>
      <vt:lpstr>Communications and Dialogues</vt:lpstr>
      <vt:lpstr>Syndrome Coronarien Aigu de la femme dans le service de cardiologie du </vt:lpstr>
      <vt:lpstr>INTRODUCTION</vt:lpstr>
      <vt:lpstr>PowerPoint 演示文稿</vt:lpstr>
      <vt:lpstr>MATERIEL ET METHODE</vt:lpstr>
      <vt:lpstr> RESULTATS  ET COMMENTAIRES </vt:lpstr>
      <vt:lpstr> RESULTATS  ET COMMENTAIRES </vt:lpstr>
      <vt:lpstr> RESULTATS  ET COMMENTAIRES </vt:lpstr>
      <vt:lpstr>RESULTATS  ET COMMENTAIRES</vt:lpstr>
      <vt:lpstr>RESULTATS  ET COMMENTAIRES</vt:lpstr>
      <vt:lpstr>CONCLUSION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ISCHÉMIE MYOCARDIQUE SILENCIEUSE DU DIABÉTIQUE DE TYPE II : ASPECT ÉPIDÉMIOLOGIQUES, CLINIQUES, PARACLINIQUES ET APPORT DE L’ÉPREUVE D’EFFORT DANS LE CENTRE HOSPITALIER UNIVERSITAIRE YALGADO OUEDRAOGO (OUAGADOUGOU)</dc:title>
  <dc:creator>Kuelang Kengni</dc:creator>
  <cp:lastModifiedBy>KUELANG KENGNI</cp:lastModifiedBy>
  <cp:revision>76</cp:revision>
  <dcterms:created xsi:type="dcterms:W3CDTF">2019-05-30T10:54:00Z</dcterms:created>
  <dcterms:modified xsi:type="dcterms:W3CDTF">2021-10-26T23:23:52Z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1033-11.2.0.8641</vt:lpwstr>
  </property>
  <property fmtid="{D5CDD505-2E9C-101B-9397-08002B2CF9AE}" pid="3" name="ICV">
    <vt:lpwstr>A53681E3DA9A4BE5A0CC5DACC1F4D08F</vt:lpwstr>
  </property>
</Properties>
</file>